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40"/>
  </p:handoutMasterIdLst>
  <p:sldIdLst>
    <p:sldId id="256" r:id="rId13"/>
    <p:sldId id="308" r:id="rId14"/>
    <p:sldId id="303" r:id="rId16"/>
    <p:sldId id="334" r:id="rId17"/>
    <p:sldId id="348" r:id="rId18"/>
    <p:sldId id="338" r:id="rId19"/>
    <p:sldId id="340" r:id="rId20"/>
    <p:sldId id="341" r:id="rId21"/>
    <p:sldId id="342" r:id="rId22"/>
    <p:sldId id="343" r:id="rId23"/>
    <p:sldId id="345" r:id="rId24"/>
    <p:sldId id="371" r:id="rId25"/>
    <p:sldId id="363" r:id="rId26"/>
    <p:sldId id="350" r:id="rId27"/>
    <p:sldId id="349" r:id="rId28"/>
    <p:sldId id="429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26" r:id="rId38"/>
    <p:sldId id="265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说明：</a:t>
            </a:r>
            <a:endParaRPr lang="zh-CN" altLang="en-US"/>
          </a:p>
          <a:p>
            <a:r>
              <a:rPr lang="en-US" altLang="zh-CN" b="1">
                <a:sym typeface="+mn-ea"/>
              </a:rPr>
              <a:t>paragraph</a:t>
            </a:r>
            <a:r>
              <a:rPr lang="en-US" altLang="zh-CN">
                <a:sym typeface="+mn-ea"/>
              </a:rPr>
              <a:t> : App</a:t>
            </a:r>
            <a:r>
              <a:rPr lang="zh-CN" altLang="en-US">
                <a:sym typeface="+mn-ea"/>
              </a:rPr>
              <a:t>描述。</a:t>
            </a:r>
            <a:endParaRPr lang="zh-CN" altLang="en-US"/>
          </a:p>
          <a:p>
            <a:r>
              <a:rPr lang="en-US" altLang="zh-CN" b="1">
                <a:sym typeface="+mn-ea"/>
              </a:rPr>
              <a:t>position </a:t>
            </a:r>
            <a:r>
              <a:rPr lang="zh-CN" altLang="en-US">
                <a:sym typeface="+mn-ea"/>
              </a:rPr>
              <a:t>：表示某个句子在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描述中的位置。（有限）</a:t>
            </a:r>
            <a:endParaRPr lang="zh-CN" altLang="en-US"/>
          </a:p>
          <a:p>
            <a:r>
              <a:rPr lang="en-US" altLang="zh-CN" b="1">
                <a:sym typeface="+mn-ea"/>
              </a:rPr>
              <a:t>emotion </a:t>
            </a:r>
            <a:r>
              <a:rPr lang="en-US" altLang="zh-CN">
                <a:sym typeface="+mn-ea"/>
              </a:rPr>
              <a:t>: </a:t>
            </a:r>
            <a:r>
              <a:rPr lang="zh-CN" altLang="en-US">
                <a:sym typeface="+mn-ea"/>
              </a:rPr>
              <a:t>相应句子的情感值。</a:t>
            </a:r>
            <a:endParaRPr lang="zh-CN" altLang="en-US"/>
          </a:p>
          <a:p>
            <a:r>
              <a:rPr lang="en-US" altLang="zh-CN" b="1">
                <a:sym typeface="+mn-ea"/>
              </a:rPr>
              <a:t>length </a:t>
            </a:r>
            <a:r>
              <a:rPr lang="en-US" altLang="zh-CN">
                <a:sym typeface="+mn-ea"/>
              </a:rPr>
              <a:t>: App</a:t>
            </a:r>
            <a:r>
              <a:rPr lang="zh-CN" altLang="en-US">
                <a:sym typeface="+mn-ea"/>
              </a:rPr>
              <a:t>描述中句子个数。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6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30.xml"/><Relationship Id="rId4" Type="http://schemas.openxmlformats.org/officeDocument/2006/relationships/image" Target="../media/image33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2.e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8.emf"/><Relationship Id="rId2" Type="http://schemas.openxmlformats.org/officeDocument/2006/relationships/oleObject" Target="../embeddings/oleObject14.bin"/><Relationship Id="rId1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32.xml"/><Relationship Id="rId7" Type="http://schemas.openxmlformats.org/officeDocument/2006/relationships/image" Target="../media/image21.emf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8.wmf"/><Relationship Id="rId10" Type="http://schemas.openxmlformats.org/officeDocument/2006/relationships/notesSlide" Target="../notesSlides/notesSlide6.xml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02070" y="601726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报告人：王康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指导老师：陈世展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068955"/>
            <a:ext cx="4869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575945" y="192341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59835" y="2513965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32705" y="199580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575945" y="124269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ym typeface="+mn-ea"/>
              </a:rPr>
              <a:t>目标：探究开发者的情感表达。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4275455" y="1358900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5455" y="1358900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343400" y="4300855"/>
            <a:ext cx="476885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buNone/>
            </a:pP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极性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（polarity）: 范围为[ -1.0 , 1.0]，其中 -1.0 表示消极， 1.0 表示积极。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主观性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（subjectivity）: 范围为[0.0 , 1.0]，其中 0.0 表示客观， 1.0 表示主观。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127000" algn="ctr"/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3549650"/>
            <a:ext cx="3961130" cy="636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5730" y="3244850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表达方式：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30" y="1060450"/>
            <a:ext cx="3829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r>
              <a:rPr lang="en-US" altLang="zh-CN" sz="1400"/>
              <a:t> </a:t>
            </a:r>
            <a:endParaRPr lang="en-US" altLang="zh-CN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717925" y="1259205"/>
          <a:ext cx="5116195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17925" y="1259205"/>
                        <a:ext cx="5116195" cy="3228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735705" y="44818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  <p:sp>
        <p:nvSpPr>
          <p:cNvPr id="18" name="文本框 17"/>
          <p:cNvSpPr txBox="1"/>
          <p:nvPr/>
        </p:nvSpPr>
        <p:spPr>
          <a:xfrm>
            <a:off x="560705" y="629920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382905" y="4488180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3" imgW="9791700" imgH="5930900" progId="Visio.Drawing.15">
                  <p:embed/>
                </p:oleObj>
              </mc:Choice>
              <mc:Fallback>
                <p:oleObj name="" r:id="rId3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905" y="4488180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88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表达模式（形式化表述）：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783415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160020" y="6168390"/>
            <a:ext cx="37160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000"/>
              <a:t>积极：</a:t>
            </a:r>
            <a:r>
              <a:rPr lang="en-US" altLang="zh-CN" sz="1000"/>
              <a:t>polairty &gt;= 0</a:t>
            </a:r>
            <a:endParaRPr lang="en-US" altLang="zh-CN" sz="1000"/>
          </a:p>
          <a:p>
            <a:pPr indent="0" fontAlgn="auto">
              <a:lnSpc>
                <a:spcPct val="150000"/>
              </a:lnSpc>
            </a:pPr>
            <a:r>
              <a:rPr lang="zh-CN" altLang="en-US" sz="1000"/>
              <a:t>客观：</a:t>
            </a:r>
            <a:r>
              <a:rPr lang="en-US" altLang="zh-CN" sz="1000"/>
              <a:t>subjectivity &lt; 0.5</a:t>
            </a:r>
            <a:r>
              <a:rPr lang="zh-CN" altLang="en-US" sz="1000"/>
              <a:t> </a:t>
            </a:r>
            <a:endParaRPr lang="zh-CN" alt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1209040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965" y="5490845"/>
            <a:ext cx="37598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400" b="1"/>
              <a:t>展望</a:t>
            </a:r>
            <a:r>
              <a:rPr lang="zh-CN" altLang="zh-CN" sz="1400"/>
              <a:t>：</a:t>
            </a:r>
            <a:endParaRPr lang="zh-CN" altLang="zh-CN" sz="14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加入更多维度，增加准确性。</a:t>
            </a:r>
            <a:endParaRPr lang="zh-CN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07070" y="6356350"/>
            <a:ext cx="37973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/>
              <a:t>背景</a:t>
            </a:r>
            <a:endParaRPr lang="zh-CN" altLang="en-US" sz="1200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【</a:t>
            </a:r>
            <a:r>
              <a:rPr lang="zh-CN" altLang="en-US" sz="1200" b="1" dirty="0"/>
              <a:t>流行的移动应用</a:t>
            </a:r>
            <a:r>
              <a:rPr lang="zh-CN" altLang="en-US" sz="1200" dirty="0"/>
              <a:t>】</a:t>
            </a:r>
            <a:r>
              <a:rPr lang="en-US" altLang="zh-CN" sz="1200" dirty="0"/>
              <a:t>200</a:t>
            </a:r>
            <a:r>
              <a:rPr lang="zh-CN" altLang="en-US" sz="1200" dirty="0"/>
              <a:t>万 </a:t>
            </a:r>
            <a:r>
              <a:rPr lang="en-US" altLang="zh-CN" sz="1200" dirty="0"/>
              <a:t>app +  </a:t>
            </a:r>
            <a:r>
              <a:rPr lang="zh-CN" altLang="en-US" sz="1200" dirty="0"/>
              <a:t>数十亿的下载量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en-US" altLang="zh-CN" sz="1200" b="1" dirty="0" smtClean="0"/>
              <a:t>App</a:t>
            </a:r>
            <a:r>
              <a:rPr lang="zh-CN" altLang="en-US" sz="1200" b="1" dirty="0" smtClean="0"/>
              <a:t>生态系统</a:t>
            </a:r>
            <a:r>
              <a:rPr lang="zh-CN" altLang="en-US" sz="1200" dirty="0" smtClean="0"/>
              <a:t>】</a:t>
            </a:r>
            <a:r>
              <a:rPr lang="en-US" altLang="zh-CN" sz="1200" dirty="0" smtClean="0"/>
              <a:t>Google Play  , Apple App Store</a:t>
            </a:r>
            <a:r>
              <a:rPr lang="zh-CN" altLang="en-US" sz="1200" dirty="0" smtClean="0"/>
              <a:t>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zh-CN" altLang="en-US" sz="1200" b="1" dirty="0" smtClean="0"/>
              <a:t>多种参与者</a:t>
            </a:r>
            <a:r>
              <a:rPr lang="zh-CN" altLang="en-US" sz="1200" dirty="0" smtClean="0"/>
              <a:t>】</a:t>
            </a:r>
            <a:r>
              <a:rPr lang="en-US" altLang="zh-CN" sz="1200" dirty="0" smtClean="0">
                <a:solidFill>
                  <a:srgbClr val="FF0000"/>
                </a:solidFill>
              </a:rPr>
              <a:t>App</a:t>
            </a:r>
            <a:r>
              <a:rPr lang="zh-CN" altLang="en-US" sz="1200" dirty="0" smtClean="0">
                <a:solidFill>
                  <a:srgbClr val="FF0000"/>
                </a:solidFill>
              </a:rPr>
              <a:t>提供者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使用者 等</a:t>
            </a:r>
            <a:endParaRPr lang="zh-CN" altLang="en-US" sz="1200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0195" y="1236345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95" y="213677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5711190"/>
            <a:ext cx="3166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</a:rPr>
              <a:t>如何帮助</a:t>
            </a:r>
            <a:r>
              <a:rPr lang="en-US" altLang="zh-CN" sz="1200">
                <a:solidFill>
                  <a:srgbClr val="FF0000"/>
                </a:solidFill>
              </a:rPr>
              <a:t>App</a:t>
            </a:r>
            <a:r>
              <a:rPr lang="zh-CN" altLang="en-US" sz="1200">
                <a:solidFill>
                  <a:srgbClr val="FF0000"/>
                </a:solidFill>
              </a:rPr>
              <a:t>提供者理解市场、需求？</a:t>
            </a:r>
            <a:endParaRPr lang="zh-CN" altLang="en-US" sz="12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645" y="3837305"/>
            <a:ext cx="3397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 smtClean="0"/>
              <a:t>相关研究</a:t>
            </a:r>
            <a:r>
              <a:rPr lang="zh-CN" altLang="en-US" sz="1200" dirty="0" smtClean="0"/>
              <a:t>（按数据分类）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应用安装包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静态分析、恶意检测等研究</a:t>
            </a:r>
            <a:endParaRPr lang="zh-CN" altLang="en-US" sz="1000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用户评论 </a:t>
            </a:r>
            <a:r>
              <a:rPr lang="en-US" altLang="zh-CN" sz="1200" dirty="0" smtClean="0"/>
              <a:t>-&gt; </a:t>
            </a:r>
            <a:r>
              <a:rPr lang="zh-CN" altLang="en-US" sz="1200" dirty="0" smtClean="0"/>
              <a:t>了解用户的需求、反应、情感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i="1" dirty="0" smtClean="0">
                <a:solidFill>
                  <a:schemeClr val="tx1"/>
                </a:solidFill>
              </a:rPr>
              <a:t>app</a:t>
            </a:r>
            <a:r>
              <a:rPr lang="zh-CN" altLang="en-US" sz="1200" i="1" dirty="0" smtClean="0">
                <a:solidFill>
                  <a:schemeClr val="tx1"/>
                </a:solidFill>
              </a:rPr>
              <a:t>描述</a:t>
            </a:r>
            <a:r>
              <a:rPr lang="zh-CN" altLang="en-US" sz="1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需求分析，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相似度分析等</a:t>
            </a:r>
            <a:endParaRPr lang="zh-CN" altLang="en-US" sz="1200" dirty="0" smtClean="0"/>
          </a:p>
        </p:txBody>
      </p:sp>
      <p:graphicFrame>
        <p:nvGraphicFramePr>
          <p:cNvPr id="9" name="对象 8"/>
          <p:cNvGraphicFramePr/>
          <p:nvPr/>
        </p:nvGraphicFramePr>
        <p:xfrm>
          <a:off x="4314190" y="3837305"/>
          <a:ext cx="4372610" cy="200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0922000" imgH="4368800" progId="Visio.Drawing.15">
                  <p:embed/>
                </p:oleObj>
              </mc:Choice>
              <mc:Fallback>
                <p:oleObj name="" r:id="rId3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4190" y="3837305"/>
                        <a:ext cx="4372610" cy="200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325745" y="5865495"/>
            <a:ext cx="23653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tx1"/>
                </a:solidFill>
              </a:rPr>
              <a:t>图：通过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可以挖掘的信息</a:t>
            </a:r>
            <a:endParaRPr lang="zh-CN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1455" y="6356350"/>
            <a:ext cx="212534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2415" y="1208405"/>
            <a:ext cx="425767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 smtClean="0"/>
              <a:t>决策角度：</a:t>
            </a:r>
            <a:endParaRPr lang="zh-CN" altLang="en-US" sz="1400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目标：帮助开发者理解市场需求。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思想：</a:t>
            </a:r>
            <a:r>
              <a:rPr lang="en-US" altLang="zh-CN" sz="1200" dirty="0" smtClean="0"/>
              <a:t>app商店 ≈</a:t>
            </a:r>
            <a:r>
              <a:rPr lang="en-US" altLang="zh-CN" sz="1400" dirty="0" smtClean="0"/>
              <a:t> </a:t>
            </a:r>
            <a:r>
              <a:rPr lang="zh-CN" altLang="en-US" sz="1200" dirty="0" smtClean="0">
                <a:sym typeface="+mn-ea"/>
              </a:rPr>
              <a:t>决策集合 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利用参与者的智慧，探究宏观的市场需求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提供者：需求收集、加工器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使用者：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检测器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7235" y="5889625"/>
            <a:ext cx="2025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</a:rPr>
              <a:t>图：简化的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开发、使用流程</a:t>
            </a:r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3184525"/>
            <a:ext cx="5243830" cy="270510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32140" y="6356350"/>
            <a:ext cx="45466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29355" y="4549775"/>
            <a:ext cx="16859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图：</a:t>
            </a:r>
            <a:r>
              <a:rPr lang="zh-CN" altLang="en-US" sz="1000">
                <a:sym typeface="+mn-ea"/>
              </a:rPr>
              <a:t>提供者</a:t>
            </a:r>
            <a:r>
              <a:rPr lang="zh-CN" altLang="en-US" sz="1000"/>
              <a:t>与用户的关系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主要思想：</a:t>
            </a:r>
            <a:endParaRPr lang="zh-CN" altLang="en-US" sz="1200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695" y="1289685"/>
            <a:ext cx="5666740" cy="326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945" y="4976495"/>
            <a:ext cx="1619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刻画</a:t>
            </a:r>
            <a:r>
              <a:rPr lang="en-US" altLang="zh-CN" sz="1200" b="1"/>
              <a:t>App :</a:t>
            </a:r>
            <a:endParaRPr lang="en-US" altLang="zh-CN" sz="1200" b="1"/>
          </a:p>
        </p:txBody>
      </p:sp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321945" y="5359400"/>
          <a:ext cx="372364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438400" imgH="190500" progId="Equation.KSEE3">
                  <p:embed/>
                </p:oleObj>
              </mc:Choice>
              <mc:Fallback>
                <p:oleObj name="" r:id="rId2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945" y="5359400"/>
                        <a:ext cx="3723640" cy="292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4045585" y="4976495"/>
            <a:ext cx="4907915" cy="1499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3754</Words>
  <Application>WPS 演示</Application>
  <PresentationFormat>全屏显示(4:3)</PresentationFormat>
  <Paragraphs>359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26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11_Office 主题​​</vt:lpstr>
      <vt:lpstr>10_Office 主题​​</vt:lpstr>
      <vt:lpstr>14_Office 主题​​</vt:lpstr>
      <vt:lpstr>16_Office 主题​​</vt:lpstr>
      <vt:lpstr>Visio.Drawing.15</vt:lpstr>
      <vt:lpstr>Excel.Chart.8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介绍</vt:lpstr>
      <vt:lpstr>介绍 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情感角度：提供者表达方式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941</cp:revision>
  <dcterms:created xsi:type="dcterms:W3CDTF">2013-09-17T06:24:00Z</dcterms:created>
  <dcterms:modified xsi:type="dcterms:W3CDTF">2017-12-04T12:55:09Z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